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1"/>
  </p:notesMasterIdLst>
  <p:sldIdLst>
    <p:sldId id="256" r:id="rId3"/>
    <p:sldId id="257" r:id="rId4"/>
    <p:sldId id="267" r:id="rId5"/>
    <p:sldId id="265" r:id="rId6"/>
    <p:sldId id="270" r:id="rId7"/>
    <p:sldId id="262" r:id="rId8"/>
    <p:sldId id="266" r:id="rId9"/>
    <p:sldId id="275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D2C7468-936D-483D-9DE4-A7BEF50E3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69BE356-94B8-4DDF-8026-27DF250520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DE09A84-D5CD-4087-B60C-30DF7D45663E}" type="datetimeFigureOut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72D365B-2CDA-4CED-BCFC-8788D30436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238173BF-845B-4853-8041-ACF2476AF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CC69F8-3201-46A9-B667-9B899A1512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CBAF35-3A03-4099-BE31-03E81E8DC4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275761F-BE62-460E-A5B8-DCD94F4B3AE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75761F-BE62-460E-A5B8-DCD94F4B3AED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4901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3E7ABD-D4C4-49DA-89D6-A3D972DB9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305D4-956F-401D-9429-7D17D8D859E1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230051-C1A3-4DA0-B3F7-4BFBFE59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A91264-8DD2-4FB1-9EC6-47B5FC2C9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629E4-8DE7-4D10-9B63-512C2F7D8C6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870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1971CC-47DE-4673-9672-D5D7636AB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D04F-D378-40E9-84A8-6904B9B559C8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7B47A6-6A9F-4BD8-B190-D3965907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7E3363-D71D-4B5E-8BB7-0DECEB412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7C8A3-09C1-4ED1-B54A-D1B8F74FAC8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52478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B169F6-A2CE-41D1-9FAA-8C6C44A76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215D-5272-494A-8B6D-C1A20184A984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F5A840-D6F6-491A-85A3-7F05662B0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11F8B0-75C0-4997-AC63-7AEC84456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DC060-0C88-494A-8A07-32492EB60AC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2755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  <a:prstGeom prst="rect">
            <a:avLst/>
          </a:prstGeom>
        </p:spPr>
        <p:txBody>
          <a:bodyPr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5091D8-EAF1-455B-998F-FC945568C6B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67F0E-0891-4D19-B1F9-2CB06ACDEB61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759BFB-5E1F-42D3-9AA9-174EB90B779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33D1CC-B0B0-46F9-930B-E78F93AA777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EF886116-4EE6-406B-A5A9-9FCD99F26D0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97258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3"/>
          </p:nvPr>
        </p:nvSpPr>
        <p:spPr>
          <a:xfrm>
            <a:off x="3592800" y="489651"/>
            <a:ext cx="829440" cy="829527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D9E3CB-96D2-41B9-8589-2DB81806D97F}"/>
              </a:ext>
            </a:extLst>
          </p:cNvPr>
          <p:cNvSpPr>
            <a:spLocks noGrp="1" noChangeArrowheads="1"/>
          </p:cNvSpPr>
          <p:nvPr>
            <p:ph type="dt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AC4EA-DEFF-4A89-8DEB-0A89542EC6BE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A208B2-82DC-4DCB-B958-8CA7707AD339}"/>
              </a:ext>
            </a:extLst>
          </p:cNvPr>
          <p:cNvSpPr>
            <a:spLocks noGrp="1" noChangeArrowheads="1"/>
          </p:cNvSpPr>
          <p:nvPr>
            <p:ph type="ft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BC9BA1-FBBD-4499-8C1E-442DACA1F2B9}"/>
              </a:ext>
            </a:extLst>
          </p:cNvPr>
          <p:cNvSpPr>
            <a:spLocks noGrp="1" noChangeArrowheads="1"/>
          </p:cNvSpPr>
          <p:nvPr>
            <p:ph type="sldNum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41152-98A0-4A60-BCB9-2ECA9A3128A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35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  <a:prstGeom prst="rect">
            <a:avLst/>
          </a:prstGeom>
        </p:spPr>
        <p:txBody>
          <a:bodyPr lIns="82945" tIns="41473" rIns="82945" bIns="41473" anchor="t"/>
          <a:lstStyle>
            <a:lvl1pPr algn="l">
              <a:defRPr sz="3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0BA349-2F5B-4684-B43A-8105FF9B072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1CA7A-A862-4C92-B71C-BB93600F900E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B15BAC-CD52-4D2E-9A5A-A615528F432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14CC3-3DF0-4C2A-8804-A4286C1FE1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7A396545-B95E-4A3C-80D8-328B9A78B4C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28017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1205" y="273629"/>
            <a:ext cx="6323355" cy="1134839"/>
          </a:xfrm>
          <a:prstGeom prst="rect">
            <a:avLst/>
          </a:prstGeom>
        </p:spPr>
        <p:txBody>
          <a:bodyPr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39200" cy="451631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20" y="1604329"/>
            <a:ext cx="4040640" cy="451631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47CA8D5-2155-4CA2-A57E-CA66C368464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E562C-22FB-4BB4-BC34-A007C9E2B0B7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54A6D2B-6981-45FF-AD4B-F62B12310C3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1BB5EA-BC82-4DBA-8073-8F8757B038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D66B528F-B2BB-4C2E-A3F1-7A993EFF6D5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4880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8AD4A78-A8A9-47C6-81B0-18C3E8B8745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1339F-0CD7-43B8-B659-9AE2699AF13B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5717A0E-C835-4CF2-8AFF-927C4622F11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DA584E1-3CA6-45E4-AF37-00E07CDAC13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E2F10BA-F145-4664-85B5-4915D23F6CD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04822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1205" y="273629"/>
            <a:ext cx="6323355" cy="1134839"/>
          </a:xfrm>
          <a:prstGeom prst="rect">
            <a:avLst/>
          </a:prstGeom>
        </p:spPr>
        <p:txBody>
          <a:bodyPr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A9FC805-3E3C-44FF-A27D-E8BF42751D1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F37F9-3705-46B1-9E83-D31FC12CFB89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C50315-C874-4B07-A7CE-A5BF1C9182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F7569A-13E3-4630-8E22-CF6615B8BE6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2FBCD37-903E-4710-BE68-466695A624D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8916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09CCC81-69E3-4F40-BF0D-D9F58644DF6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974B-2093-4724-B5DC-61687CFC63EC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1FF3813-4B63-407C-BF83-F982FAC3133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C76CCC-B035-4C7E-861F-FFE5046F9D3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7CE5E0CC-4746-48E6-8941-7F3762E3F80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20142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  <a:prstGeom prst="rect">
            <a:avLst/>
          </a:prstGeom>
        </p:spPr>
        <p:txBody>
          <a:bodyPr lIns="82945" tIns="41473" rIns="82945" bIns="41473" anchor="b"/>
          <a:lstStyle>
            <a:lvl1pPr algn="l">
              <a:defRPr sz="1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8127B77-81D4-4A15-A610-F01A85C0FF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0E973-2B24-452B-8E51-5E8C5344E71B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D23E6CC-67E5-4CD9-AD17-3BB8D07B411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8F4391-E4A0-4B0D-B830-589AEC2A348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331080E4-04E5-4EA0-817F-1CF49D6A469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1792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1CDED6-4F28-40FD-9367-04A5C683B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4CC60-14FF-4D9B-94AA-E4B5A1979C5B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51C146-0F7B-40E2-AEC7-99B5E23E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88E3FD-FB88-4E96-BA3E-7722EA8CE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41B64-BF42-4A94-A05F-9D557EA9219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2273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  <a:prstGeom prst="rect">
            <a:avLst/>
          </a:prstGeom>
        </p:spPr>
        <p:txBody>
          <a:bodyPr lIns="82945" tIns="41473" rIns="82945" bIns="41473" anchor="b"/>
          <a:lstStyle>
            <a:lvl1pPr algn="l">
              <a:defRPr sz="1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3BC1C11-EA33-4C85-815A-55B21910A7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09762-CEAA-4175-8D95-FF930B7AD380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71DF084-F2F3-434D-BDDB-3E5C3D7569B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0BC2B78-06FC-478D-9282-F9686532A63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ECE0BACB-6E9E-484A-A09D-0CDDC871C61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34267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51205" y="273629"/>
            <a:ext cx="6323355" cy="1134839"/>
          </a:xfrm>
          <a:prstGeom prst="rect">
            <a:avLst/>
          </a:prstGeom>
        </p:spPr>
        <p:txBody>
          <a:bodyPr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676B58-C975-41E6-A69E-039CE70E073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59F00-76C5-42FB-BEC4-F2D8E4431D97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97997D-7DDC-4AC0-A663-88066202B95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1ADAA6-7A93-4E1B-BCEC-92A2F8C8DDF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F15B50F3-FB30-4DAF-9DBC-758CBB1655A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6881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1120" y="273629"/>
            <a:ext cx="2053440" cy="5847014"/>
          </a:xfrm>
          <a:prstGeom prst="rect">
            <a:avLst/>
          </a:prstGeom>
        </p:spPr>
        <p:txBody>
          <a:bodyPr vert="eaVert" lIns="82945" tIns="41473" rIns="82945" bIns="41473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481" y="273629"/>
            <a:ext cx="6026400" cy="5847014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BC6CE9-E4E7-49D0-88EA-B9B57FD3F71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2CE55-D3E7-4E5D-8071-3697B9E36B55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93AB00-26C0-45BF-9B26-F81C4C0B563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2B0AE7-AEC5-4607-ACB9-63EB1E9E290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1D824F02-060E-4476-9053-C21222654BA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528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FBECF8-4386-4EA2-8FDF-3DD39FDF9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2858-8358-413B-BFA5-18C64DDD6484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ADF846-6EB8-4BAF-A9CB-9E5669858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D2797A-76F4-41B6-862E-DBD3E182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E1CE4-2CE6-4135-A49D-704018F0A01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1445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DF161ED1-E5C4-4E3F-90A8-066AAC69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1F93B-FF26-48F8-96EB-D89ECA39BBC5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F8785A5E-E01F-4777-8DE0-0DC44DFB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104056EB-4C1A-4446-958A-E4E69992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EE69E-3B70-40E7-997D-761CA03AD48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0799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815C1BE1-9F98-481F-9740-F8D7B482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220AC-9515-4AC4-B84A-277AFCAD831E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69D6DB66-CD9E-4FCB-89C4-99BD30E9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5A2095ED-1903-46ED-BA0B-3A0E9E00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FE47E-8539-4A91-B8F7-E6411288DEF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6613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CCAFFD71-CAFB-4473-8B81-C0CDCB80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38A3A-9A1C-453B-9BF8-86A78F6BD396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5DE74F1F-7A43-4D46-954F-CAFC78C6D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7691E65B-F717-465C-AAC8-C1D8D113B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7A9FE-42E2-441B-972F-70F8E714A49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247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973523D1-A6E6-4D8E-B045-F6832D79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5775E-B963-4A7D-91FA-F7885D0557A3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5AC05652-DCCC-4328-97EE-7DBF3EE0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97BDB121-3FB9-409E-892C-313A02F7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E054C-3681-4549-A91C-82384E60498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454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5E82922F-B72F-4487-8A4B-248D7C58B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E1D86-F4FB-4932-AE96-AFC27E84FF02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0D34F7D5-E1C9-4399-82D6-C4880302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A88E3E9E-9906-49B0-BBF8-EA627470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5A940-0DCF-45B5-8B1D-D82C46967C4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184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6893D645-C61F-44ED-B96C-37AFC9A99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4C9A9-5120-420B-93FA-576BA78DAE23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1F4FEBD8-C93F-453E-B968-F8340591B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C57E2D26-C35E-43B7-9B46-4C25B04F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FCC59-02D2-45D8-BA93-A5B0523A605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3029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68796BF7-1D19-42C9-846B-5DE7133B63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D48BE8CA-8C32-4107-850B-EE9E140BE7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0BACB4-2DF1-4073-BC2A-8714C0E8B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18EA95-7778-4CD7-891E-78E58E1A8E19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1AD096-EBAE-4534-B85B-A826815B0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5C2593-5B2A-4B95-8A31-2C91F4A3F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6A3D984-5072-409E-A63F-45DD1F742D8C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84A4B24-52CA-4EBC-87DC-41CD96F0FA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6900" cy="451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5471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Klicken Sie, um die Formate des Gliederungstextes zu bearbeiten</a:t>
            </a:r>
          </a:p>
          <a:p>
            <a:pPr lvl="1"/>
            <a:r>
              <a:rPr lang="en-GB" altLang="de-DE"/>
              <a:t>Zweite Gliederungsebene</a:t>
            </a:r>
          </a:p>
          <a:p>
            <a:pPr lvl="2"/>
            <a:r>
              <a:rPr lang="en-GB" altLang="de-DE"/>
              <a:t>Dritte Gliederungsebene</a:t>
            </a:r>
          </a:p>
          <a:p>
            <a:pPr lvl="3"/>
            <a:r>
              <a:rPr lang="en-GB" altLang="de-DE"/>
              <a:t>Vierte Gliederungsebene</a:t>
            </a:r>
          </a:p>
          <a:p>
            <a:pPr lvl="4"/>
            <a:r>
              <a:rPr lang="en-GB" altLang="de-DE"/>
              <a:t>Fünfte Gliederungsebene</a:t>
            </a:r>
          </a:p>
          <a:p>
            <a:pPr lvl="4"/>
            <a:r>
              <a:rPr lang="en-GB" altLang="de-DE"/>
              <a:t>Sechste Gliederungsebene</a:t>
            </a:r>
          </a:p>
          <a:p>
            <a:pPr lvl="4"/>
            <a:r>
              <a:rPr lang="en-GB" altLang="de-DE"/>
              <a:t>Siebente Gliederungsebene</a:t>
            </a:r>
          </a:p>
          <a:p>
            <a:pPr lvl="4"/>
            <a:r>
              <a:rPr lang="en-GB" altLang="de-DE"/>
              <a:t>Achte Gliederungsebene</a:t>
            </a:r>
          </a:p>
          <a:p>
            <a:pPr lvl="4"/>
            <a:r>
              <a:rPr lang="en-GB" altLang="de-DE"/>
              <a:t>Neunte Gliederungsebene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5D57266-94F4-409B-81B6-4800C695CBD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193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buClrTx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1F76DF-F6A8-47C5-ACA7-7FA989766C6D}" type="datetime1">
              <a:rPr lang="de-DE"/>
              <a:pPr>
                <a:defRPr/>
              </a:pPr>
              <a:t>13.10.2025</a:t>
            </a:fld>
            <a:endParaRPr lang="de-DE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AAE53EC-F23C-4F24-87F9-8ED03596B48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89250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buClrTx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531D22-4EB4-486B-862A-54E00562851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19313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CE7F5FC-7034-43CE-951D-7F72D3858D07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2054" name="Line 3">
            <a:extLst>
              <a:ext uri="{FF2B5EF4-FFF2-40B4-BE49-F238E27FC236}">
                <a16:creationId xmlns:a16="http://schemas.microsoft.com/office/drawing/2014/main" id="{D96D576E-E38C-4A48-9FA5-DE586C6F7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468438"/>
            <a:ext cx="9144000" cy="1587"/>
          </a:xfrm>
          <a:prstGeom prst="line">
            <a:avLst/>
          </a:prstGeom>
          <a:noFill/>
          <a:ln w="13680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945" tIns="41473" rIns="82945" bIns="41473"/>
          <a:lstStyle/>
          <a:p>
            <a:endParaRPr lang="de-DE"/>
          </a:p>
        </p:txBody>
      </p:sp>
      <p:sp>
        <p:nvSpPr>
          <p:cNvPr id="2055" name="Line 3">
            <a:extLst>
              <a:ext uri="{FF2B5EF4-FFF2-40B4-BE49-F238E27FC236}">
                <a16:creationId xmlns:a16="http://schemas.microsoft.com/office/drawing/2014/main" id="{A7AB177E-0F87-4D8D-8623-7AC64FB2BE4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63513"/>
            <a:ext cx="9144000" cy="0"/>
          </a:xfrm>
          <a:prstGeom prst="line">
            <a:avLst/>
          </a:prstGeom>
          <a:noFill/>
          <a:ln w="13680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945" tIns="41473" rIns="82945" bIns="41473"/>
          <a:lstStyle/>
          <a:p>
            <a:endParaRPr lang="de-DE"/>
          </a:p>
        </p:txBody>
      </p:sp>
      <p:sp>
        <p:nvSpPr>
          <p:cNvPr id="2056" name="Line 2">
            <a:extLst>
              <a:ext uri="{FF2B5EF4-FFF2-40B4-BE49-F238E27FC236}">
                <a16:creationId xmlns:a16="http://schemas.microsoft.com/office/drawing/2014/main" id="{2A9F6DA4-F1BE-4311-B231-63ED4599D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694488"/>
            <a:ext cx="9144000" cy="1587"/>
          </a:xfrm>
          <a:prstGeom prst="line">
            <a:avLst/>
          </a:prstGeom>
          <a:noFill/>
          <a:ln w="136800">
            <a:solidFill>
              <a:srgbClr val="99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945" tIns="41473" rIns="82945" bIns="41473"/>
          <a:lstStyle/>
          <a:p>
            <a:endParaRPr lang="de-DE"/>
          </a:p>
        </p:txBody>
      </p:sp>
      <p:pic>
        <p:nvPicPr>
          <p:cNvPr id="2057" name="Picture 5">
            <a:extLst>
              <a:ext uri="{FF2B5EF4-FFF2-40B4-BE49-F238E27FC236}">
                <a16:creationId xmlns:a16="http://schemas.microsoft.com/office/drawing/2014/main" id="{368908A2-7DCE-4DE0-810B-912DF2EEC8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349250"/>
            <a:ext cx="1004888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Line 6">
            <a:extLst>
              <a:ext uri="{FF2B5EF4-FFF2-40B4-BE49-F238E27FC236}">
                <a16:creationId xmlns:a16="http://schemas.microsoft.com/office/drawing/2014/main" id="{6597D6C6-1D81-416C-AE54-3C58E8C6E6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27025"/>
            <a:ext cx="1588" cy="979488"/>
          </a:xfrm>
          <a:prstGeom prst="line">
            <a:avLst/>
          </a:prstGeom>
          <a:noFill/>
          <a:ln w="7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945" tIns="41473" rIns="82945" bIns="41473"/>
          <a:lstStyle/>
          <a:p>
            <a:endParaRPr lang="de-DE"/>
          </a:p>
        </p:txBody>
      </p:sp>
      <p:sp>
        <p:nvSpPr>
          <p:cNvPr id="2059" name="Line 8">
            <a:extLst>
              <a:ext uri="{FF2B5EF4-FFF2-40B4-BE49-F238E27FC236}">
                <a16:creationId xmlns:a16="http://schemas.microsoft.com/office/drawing/2014/main" id="{37496206-3EC9-493D-8221-1A3427155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2488" y="327025"/>
            <a:ext cx="1587" cy="979488"/>
          </a:xfrm>
          <a:prstGeom prst="line">
            <a:avLst/>
          </a:prstGeom>
          <a:noFill/>
          <a:ln w="72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2945" tIns="41473" rIns="82945" bIns="41473"/>
          <a:lstStyle/>
          <a:p>
            <a:endParaRPr lang="de-DE"/>
          </a:p>
        </p:txBody>
      </p:sp>
      <p:sp>
        <p:nvSpPr>
          <p:cNvPr id="2060" name="Rechteck 15">
            <a:extLst>
              <a:ext uri="{FF2B5EF4-FFF2-40B4-BE49-F238E27FC236}">
                <a16:creationId xmlns:a16="http://schemas.microsoft.com/office/drawing/2014/main" id="{7230E697-4824-48D3-AA52-0E1813DFB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663" y="488950"/>
            <a:ext cx="8509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945" tIns="41473" rIns="82945" bIns="41473">
            <a:spAutoFit/>
          </a:bodyPr>
          <a:lstStyle>
            <a:lvl1pPr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de-DE" altLang="de-DE" sz="11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Universität </a:t>
            </a:r>
          </a:p>
          <a:p>
            <a:pPr eaLnBrk="1" hangingPunct="1">
              <a:defRPr/>
            </a:pPr>
            <a:r>
              <a:rPr lang="de-DE" altLang="de-DE" sz="11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Heidelberg</a:t>
            </a:r>
          </a:p>
        </p:txBody>
      </p:sp>
      <p:sp>
        <p:nvSpPr>
          <p:cNvPr id="2061" name="Rechteck 16">
            <a:extLst>
              <a:ext uri="{FF2B5EF4-FFF2-40B4-BE49-F238E27FC236}">
                <a16:creationId xmlns:a16="http://schemas.microsoft.com/office/drawing/2014/main" id="{A93D0C37-8919-4F1B-BD60-5EE55C7C6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8913"/>
            <a:ext cx="6858000" cy="138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45" tIns="41473" rIns="82945" bIns="41473">
            <a:spAutoFit/>
          </a:bodyPr>
          <a:lstStyle>
            <a:lvl1pPr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ts val="1288"/>
              </a:spcBef>
              <a:defRPr/>
            </a:pPr>
            <a:r>
              <a:rPr lang="de-DE" altLang="de-DE" sz="1100" dirty="0">
                <a:solidFill>
                  <a:srgbClr val="000000"/>
                </a:solidFill>
                <a:latin typeface="Timesnewroman"/>
                <a:ea typeface="Arial Unicode MS" pitchFamily="34" charset="-128"/>
                <a:cs typeface="Arial Unicode MS" pitchFamily="34" charset="-128"/>
              </a:rPr>
              <a:t>		</a:t>
            </a:r>
          </a:p>
          <a:p>
            <a:pPr eaLnBrk="1" hangingPunct="1">
              <a:spcBef>
                <a:spcPts val="1288"/>
              </a:spcBef>
              <a:defRPr/>
            </a:pPr>
            <a:r>
              <a:rPr lang="de-DE" altLang="de-DE" b="1" dirty="0">
                <a:solidFill>
                  <a:srgbClr val="000000"/>
                </a:solidFill>
                <a:latin typeface="Timesnewroman"/>
                <a:ea typeface="Arial Unicode MS" pitchFamily="34" charset="-128"/>
                <a:cs typeface="Arial Unicode MS" pitchFamily="34" charset="-128"/>
              </a:rPr>
              <a:t>Schwerpunktbereich 3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de-DE" altLang="de-DE" b="1" dirty="0">
                <a:solidFill>
                  <a:srgbClr val="000000"/>
                </a:solidFill>
                <a:latin typeface="Timesnewroman"/>
                <a:ea typeface="Arial Unicode MS" pitchFamily="34" charset="-128"/>
                <a:cs typeface="Arial Unicode MS" pitchFamily="34" charset="-128"/>
              </a:rPr>
              <a:t>Deutsches und europäisches Verwaltungsrecht</a:t>
            </a:r>
          </a:p>
          <a:p>
            <a:pPr eaLnBrk="1" hangingPunct="1">
              <a:spcBef>
                <a:spcPts val="1288"/>
              </a:spcBef>
              <a:defRPr/>
            </a:pPr>
            <a:endParaRPr lang="de-DE" altLang="de-DE" sz="1100" dirty="0">
              <a:solidFill>
                <a:srgbClr val="000000"/>
              </a:solidFill>
              <a:latin typeface="Timesnewroman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5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hdr="0" ftr="0" dt="0"/>
  <p:txStyles>
    <p:titleStyle>
      <a:lvl1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2pPr>
      <a:lvl3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3pPr>
      <a:lvl4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4pPr>
      <a:lvl5pPr algn="ctr" defTabSz="4064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charset="0"/>
          <a:ea typeface="Arial Unicode MS" pitchFamily="34" charset="-128"/>
          <a:cs typeface="Arial Unicode MS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09563" indent="-309563" algn="l" defTabSz="406400" rtl="0" eaLnBrk="0" fontAlgn="base" hangingPunct="0">
        <a:lnSpc>
          <a:spcPct val="93000"/>
        </a:lnSpc>
        <a:spcBef>
          <a:spcPct val="0"/>
        </a:spcBef>
        <a:spcAft>
          <a:spcPts val="1288"/>
        </a:spcAft>
        <a:buClr>
          <a:srgbClr val="000000"/>
        </a:buClr>
        <a:buSzPct val="100000"/>
        <a:buFont typeface="Times New Roman" panose="02020603050405020304" pitchFamily="18" charset="0"/>
        <a:defRPr sz="2900">
          <a:solidFill>
            <a:srgbClr val="000000"/>
          </a:solidFill>
          <a:latin typeface="+mn-lt"/>
          <a:ea typeface="Arial Unicode MS" pitchFamily="34" charset="-128"/>
          <a:cs typeface="+mn-cs"/>
        </a:defRPr>
      </a:lvl1pPr>
      <a:lvl2pPr marL="673100" indent="-258763" algn="l" defTabSz="406400" rtl="0" eaLnBrk="0" fontAlgn="base" hangingPunct="0">
        <a:lnSpc>
          <a:spcPct val="93000"/>
        </a:lnSpc>
        <a:spcBef>
          <a:spcPct val="0"/>
        </a:spcBef>
        <a:spcAft>
          <a:spcPts val="1038"/>
        </a:spcAft>
        <a:buClr>
          <a:srgbClr val="000000"/>
        </a:buClr>
        <a:buSzPct val="100000"/>
        <a:buFont typeface="Times New Roman" panose="02020603050405020304" pitchFamily="18" charset="0"/>
        <a:defRPr sz="2500">
          <a:solidFill>
            <a:srgbClr val="000000"/>
          </a:solidFill>
          <a:latin typeface="+mn-lt"/>
          <a:ea typeface="Arial Unicode MS" pitchFamily="34" charset="-128"/>
          <a:cs typeface="+mn-cs"/>
        </a:defRPr>
      </a:lvl2pPr>
      <a:lvl3pPr marL="1036638" indent="-206375" algn="l" defTabSz="406400" rtl="0" eaLnBrk="0" fontAlgn="base" hangingPunct="0">
        <a:lnSpc>
          <a:spcPct val="93000"/>
        </a:lnSpc>
        <a:spcBef>
          <a:spcPct val="0"/>
        </a:spcBef>
        <a:spcAft>
          <a:spcPts val="775"/>
        </a:spcAft>
        <a:buClr>
          <a:srgbClr val="000000"/>
        </a:buClr>
        <a:buSzPct val="100000"/>
        <a:buFont typeface="Times New Roman" panose="02020603050405020304" pitchFamily="18" charset="0"/>
        <a:defRPr sz="2200">
          <a:solidFill>
            <a:srgbClr val="000000"/>
          </a:solidFill>
          <a:latin typeface="+mn-lt"/>
          <a:ea typeface="Arial Unicode MS" pitchFamily="34" charset="-128"/>
          <a:cs typeface="+mn-cs"/>
        </a:defRPr>
      </a:lvl3pPr>
      <a:lvl4pPr marL="1450975" indent="-206375" algn="l" defTabSz="406400" rtl="0" eaLnBrk="0" fontAlgn="base" hangingPunct="0">
        <a:lnSpc>
          <a:spcPct val="93000"/>
        </a:lnSpc>
        <a:spcBef>
          <a:spcPct val="0"/>
        </a:spcBef>
        <a:spcAft>
          <a:spcPts val="525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Arial Unicode MS" pitchFamily="34" charset="-128"/>
          <a:cs typeface="+mn-cs"/>
        </a:defRPr>
      </a:lvl4pPr>
      <a:lvl5pPr marL="1865313" indent="-206375" algn="l" defTabSz="406400" rtl="0" eaLnBrk="0" fontAlgn="base" hangingPunct="0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Arial Unicode MS" pitchFamily="34" charset="-128"/>
          <a:cs typeface="+mn-cs"/>
        </a:defRPr>
      </a:lvl5pPr>
      <a:lvl6pPr marL="2280994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6pPr>
      <a:lvl7pPr marL="2695720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7pPr>
      <a:lvl8pPr marL="3110446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8pPr>
      <a:lvl9pPr marL="3525172" indent="-207363" algn="l" defTabSz="407526" rtl="0" eaLnBrk="1" fontAlgn="base" hangingPunct="1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28D595-B11C-48F5-B1FD-5488B3406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 eaLnBrk="1" hangingPunct="1"/>
            <a:endParaRPr lang="de-DE" altLang="de-DE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/>
            <a:endParaRPr lang="de-DE" altLang="de-D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0A678908-04C4-3ACF-D1F3-DE17B4B56C8E}"/>
              </a:ext>
            </a:extLst>
          </p:cNvPr>
          <p:cNvGrpSpPr/>
          <p:nvPr/>
        </p:nvGrpSpPr>
        <p:grpSpPr>
          <a:xfrm>
            <a:off x="2060101" y="1671771"/>
            <a:ext cx="4999153" cy="5285621"/>
            <a:chOff x="198851" y="2927325"/>
            <a:chExt cx="3688822" cy="3900203"/>
          </a:xfrm>
        </p:grpSpPr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5B96320D-64BE-7EED-1A81-C7BBBFB594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98851" y="2927325"/>
              <a:ext cx="3688822" cy="3581400"/>
            </a:xfrm>
            <a:prstGeom prst="rect">
              <a:avLst/>
            </a:prstGeom>
          </p:spPr>
        </p:pic>
        <p:sp>
          <p:nvSpPr>
            <p:cNvPr id="8" name="Foliennummernplatzhalter 11">
              <a:extLst>
                <a:ext uri="{FF2B5EF4-FFF2-40B4-BE49-F238E27FC236}">
                  <a16:creationId xmlns:a16="http://schemas.microsoft.com/office/drawing/2014/main" id="{A9A8FFE7-8EF3-086C-5883-EA467614C98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686462" y="6363978"/>
              <a:ext cx="2119313" cy="463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r" rtl="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1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sz="2900"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1pPr>
              <a:lvl2pPr marL="742950" indent="-285750" algn="l" rtl="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10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sz="2500"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2pPr>
              <a:lvl3pPr marL="1143000" indent="-228600" algn="l" rtl="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7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sz="2200"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3pPr>
              <a:lvl4pPr marL="1600200" indent="-228600" algn="l" rtl="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5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4pPr>
              <a:lvl5pPr marL="2057400" indent="-228600" algn="l" rtl="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6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5pPr>
              <a:lvl6pPr marL="2514600" indent="-228600" algn="l" defTabSz="914400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ts val="26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6pPr>
              <a:lvl7pPr marL="2971800" indent="-228600" algn="l" defTabSz="914400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ts val="26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7pPr>
              <a:lvl8pPr marL="3429000" indent="-228600" algn="l" defTabSz="914400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ts val="26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8pPr>
              <a:lvl9pPr marL="3886200" indent="-228600" algn="l" defTabSz="914400" rtl="0" eaLnBrk="0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ts val="26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04813" algn="l"/>
                  <a:tab pos="812800" algn="l"/>
                  <a:tab pos="1220788" algn="l"/>
                  <a:tab pos="1627188" algn="l"/>
                  <a:tab pos="2035175" algn="l"/>
                  <a:tab pos="2443163" algn="l"/>
                  <a:tab pos="2851150" algn="l"/>
                  <a:tab pos="3257550" algn="l"/>
                  <a:tab pos="3665538" algn="l"/>
                  <a:tab pos="4073525" algn="l"/>
                  <a:tab pos="4479925" algn="l"/>
                  <a:tab pos="4887913" algn="l"/>
                  <a:tab pos="5295900" algn="l"/>
                  <a:tab pos="5703888" algn="l"/>
                  <a:tab pos="6110288" algn="l"/>
                  <a:tab pos="6518275" algn="l"/>
                  <a:tab pos="6926263" algn="l"/>
                  <a:tab pos="7332663" algn="l"/>
                  <a:tab pos="7740650" algn="l"/>
                  <a:tab pos="8148638" algn="l"/>
                </a:tabLst>
                <a:defRPr kern="1200">
                  <a:solidFill>
                    <a:srgbClr val="000000"/>
                  </a:solidFill>
                  <a:latin typeface="Arial" panose="020B060402020202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</a:pPr>
              <a:r>
                <a:rPr lang="de-DE" sz="900" dirty="0"/>
                <a:t>© </a:t>
              </a:r>
              <a:r>
                <a:rPr lang="de-DE" sz="900" dirty="0" err="1"/>
                <a:t>Freepik</a:t>
              </a:r>
              <a:r>
                <a:rPr lang="de-DE" sz="900" dirty="0"/>
                <a:t> / </a:t>
              </a:r>
              <a:r>
                <a:rPr lang="de-DE" sz="900" dirty="0" err="1"/>
                <a:t>macrovector</a:t>
              </a:r>
              <a:r>
                <a:rPr lang="de-DE" sz="900" dirty="0"/>
                <a:t> </a:t>
              </a:r>
            </a:p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endParaRPr lang="de-DE" altLang="de-DE" sz="1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feld 10">
            <a:extLst>
              <a:ext uri="{FF2B5EF4-FFF2-40B4-BE49-F238E27FC236}">
                <a16:creationId xmlns:a16="http://schemas.microsoft.com/office/drawing/2014/main" id="{516EE95F-922C-1BAE-D890-F4A12CB79E0A}"/>
              </a:ext>
            </a:extLst>
          </p:cNvPr>
          <p:cNvSpPr txBox="1"/>
          <p:nvPr/>
        </p:nvSpPr>
        <p:spPr>
          <a:xfrm>
            <a:off x="457200" y="2796008"/>
            <a:ext cx="2160240" cy="64918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e-DE" alt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Faxgeräte</a:t>
            </a:r>
            <a:endParaRPr lang="de-DE" sz="2400" b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490142B-E65E-8459-3E00-1E3A8CB85ACF}"/>
              </a:ext>
            </a:extLst>
          </p:cNvPr>
          <p:cNvSpPr txBox="1"/>
          <p:nvPr/>
        </p:nvSpPr>
        <p:spPr>
          <a:xfrm>
            <a:off x="2595411" y="5315452"/>
            <a:ext cx="2304256" cy="64918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e-DE" alt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Bürokratie</a:t>
            </a:r>
            <a:endParaRPr lang="de-DE" sz="2400" b="1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43B8F54-BC8D-1A14-4E80-30B524A23358}"/>
              </a:ext>
            </a:extLst>
          </p:cNvPr>
          <p:cNvSpPr txBox="1"/>
          <p:nvPr/>
        </p:nvSpPr>
        <p:spPr>
          <a:xfrm>
            <a:off x="3819547" y="1857227"/>
            <a:ext cx="2421279" cy="64918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e-DE" alt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Langeweile</a:t>
            </a:r>
            <a:endParaRPr lang="de-DE" sz="2400" b="1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78"/>
    </mc:Choice>
    <mc:Fallback xmlns="">
      <p:transition spd="slow" advTm="48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8EE6AA9-FAB6-44D8-B384-242A6916E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00808"/>
            <a:ext cx="8422580" cy="4420592"/>
          </a:xfrm>
        </p:spPr>
        <p:txBody>
          <a:bodyPr/>
          <a:lstStyle/>
          <a:p>
            <a:pPr eaLnBrk="1" hangingPunct="1"/>
            <a:r>
              <a:rPr lang="de-DE" altLang="de-DE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Geeignet für Studierende mit Interesse an:</a:t>
            </a:r>
            <a:endParaRPr lang="de-DE" altLang="de-DE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64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Spannende und aktuelle Themen: </a:t>
            </a:r>
            <a:r>
              <a:rPr lang="de-DE" altLang="de-D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Umwelt- und Klimaschutzrecht, Nachhaltigkeit, Verfassungsrecht, Stadtplanung, Europarecht</a:t>
            </a:r>
          </a:p>
          <a:p>
            <a:pPr marL="7064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Hohe Synergieeffekte </a:t>
            </a:r>
            <a:r>
              <a:rPr lang="de-DE" altLang="de-D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 die FG-Übung ÖR (6. Sem.) und den Pflichtfachstoff im 1. und 2. Staatsexamen</a:t>
            </a:r>
            <a:endParaRPr lang="de-DE" altLang="de-DE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64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Sehr gute Berufsperspektiven </a:t>
            </a:r>
            <a:r>
              <a:rPr lang="de-DE" altLang="de-D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allen Bereichen von Anwaltschaft, Verwaltung und Justiz</a:t>
            </a:r>
          </a:p>
          <a:p>
            <a:pPr marL="7064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Intensive Prüfungsvorbereitung, enge Betreuung und Kontakt zu Mitstudierenden</a:t>
            </a:r>
            <a:r>
              <a:rPr lang="de-DE" altLang="de-D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(Vorlesungen mit ca. 15 Studierenden, eigene AG mit Prüfungssimulation und Anleitung zum Schreiben einer Hausarbeit, enger Fallbezug auch in der Vorlesung)</a:t>
            </a:r>
            <a:endParaRPr lang="de-DE" altLang="de-DE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de-DE" altLang="de-DE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de-DE" altLang="de-DE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Foliennummernplatzhalter 4">
            <a:extLst>
              <a:ext uri="{FF2B5EF4-FFF2-40B4-BE49-F238E27FC236}">
                <a16:creationId xmlns:a16="http://schemas.microsoft.com/office/drawing/2014/main" id="{55E35F7D-E734-46D8-9C3A-EDD8693E96F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2ECD73E7-55BA-418D-9E07-1D8EEEB7FDA8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254"/>
    </mc:Choice>
    <mc:Fallback xmlns="">
      <p:transition spd="slow" advTm="1332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8EE6AA9-FAB6-44D8-B384-242A6916E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00808"/>
            <a:ext cx="8422580" cy="4824536"/>
          </a:xfrm>
        </p:spPr>
        <p:txBody>
          <a:bodyPr/>
          <a:lstStyle/>
          <a:p>
            <a:pPr eaLnBrk="1" hangingPunct="1"/>
            <a:r>
              <a:rPr lang="de-DE" altLang="de-DE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Vorlesungen</a:t>
            </a:r>
            <a:endParaRPr lang="de-DE" altLang="de-DE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eaLnBrk="1" hangingPunct="1">
              <a:spcAft>
                <a:spcPts val="1000"/>
              </a:spcAft>
            </a:pPr>
            <a:r>
              <a:rPr lang="de-DE" altLang="de-D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Sommersemester: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Deutsches und europäisches Umweltrecht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SWS)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Raumplanungs- und Baurecht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SWS)</a:t>
            </a:r>
          </a:p>
          <a:p>
            <a:pPr eaLnBrk="1" hangingPunct="1">
              <a:spcAft>
                <a:spcPts val="1000"/>
              </a:spcAft>
            </a:pPr>
            <a:r>
              <a:rPr lang="de-DE" altLang="de-D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Wintersemester: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Europäisches Prozessrecht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SWS)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Europäisches Verwaltungsrecht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SWS)</a:t>
            </a:r>
          </a:p>
          <a:p>
            <a:pPr marL="50800" lvl="1" indent="0" eaLnBrk="1" hangingPunct="1">
              <a:spcAft>
                <a:spcPts val="1000"/>
              </a:spcAft>
            </a:pPr>
            <a:r>
              <a:rPr lang="de-DE" altLang="de-DE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Ergänzend:</a:t>
            </a:r>
          </a:p>
          <a:p>
            <a:pPr marL="7572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 zur Vorbereitung der mündlichen Prüfung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(Blockveranstaltungen)</a:t>
            </a:r>
          </a:p>
          <a:p>
            <a:pPr marL="7572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Seminare</a:t>
            </a:r>
            <a:endParaRPr lang="de-DE" altLang="de-DE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57237" lvl="1" indent="-342900" eaLnBrk="1" hangingPunct="1"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Schlüsselqualifikation: 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Verhandlungspraxis im Verwaltungsprozess</a:t>
            </a:r>
          </a:p>
          <a:p>
            <a:pPr marL="414337" lvl="1" indent="0" eaLnBrk="1" hangingPunct="1"/>
            <a:endParaRPr lang="de-DE" altLang="de-D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de-DE" altLang="de-DE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4337" lvl="1" indent="0" eaLnBrk="1" hangingPunct="1"/>
            <a:endParaRPr lang="de-DE" altLang="de-D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de-DE" altLang="de-DE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Foliennummernplatzhalter 4">
            <a:extLst>
              <a:ext uri="{FF2B5EF4-FFF2-40B4-BE49-F238E27FC236}">
                <a16:creationId xmlns:a16="http://schemas.microsoft.com/office/drawing/2014/main" id="{55E35F7D-E734-46D8-9C3A-EDD8693E96F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2ECD73E7-55BA-418D-9E07-1D8EEEB7FDA8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de-DE" altLang="de-D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33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575"/>
    </mc:Choice>
    <mc:Fallback xmlns="">
      <p:transition spd="slow" advTm="3957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0F19680-3756-48D7-A743-C17A9ED8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20875"/>
            <a:ext cx="8216900" cy="4516437"/>
          </a:xfrm>
        </p:spPr>
        <p:txBody>
          <a:bodyPr/>
          <a:lstStyle/>
          <a:p>
            <a:pPr marL="0" indent="0" defTabSz="407526" eaLnBrk="1" hangingPunct="1">
              <a:spcAft>
                <a:spcPts val="1293"/>
              </a:spcAft>
              <a:defRPr/>
            </a:pPr>
            <a:r>
              <a:rPr lang="de-DE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Vorlesungsinhalte</a:t>
            </a:r>
          </a:p>
          <a:p>
            <a:pPr marL="0" indent="0" defTabSz="407526" eaLnBrk="1" hangingPunct="1">
              <a:spcAft>
                <a:spcPts val="1293"/>
              </a:spcAft>
              <a:defRPr/>
            </a:pP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1.	Umweltrecht </a:t>
            </a:r>
            <a:b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Umwelteuropa- und Umweltverfassungsrecht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Prinzipien und Instrumente des Umweltrechts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Umweltrechtsschutz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Immissionsschutzrecht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Naturschutzrecht</a:t>
            </a:r>
          </a:p>
          <a:p>
            <a:pPr marL="934385" lvl="1" indent="-571500" defTabSz="407526" eaLnBrk="1" hangingPunct="1">
              <a:spcAft>
                <a:spcPts val="1032"/>
              </a:spcAft>
              <a:buFont typeface="+mj-lt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Klimaschutzrecht</a:t>
            </a:r>
          </a:p>
          <a:p>
            <a:pPr marL="0" marR="0" lvl="0" indent="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de-DE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11045" indent="-311045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r>
              <a:rPr lang="de-DE" sz="2400" dirty="0">
                <a:ea typeface="+mn-ea"/>
              </a:rPr>
              <a:t> </a:t>
            </a: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AutoNum type="arabicPeriod" startAt="2"/>
              <a:defRPr/>
            </a:pPr>
            <a:endParaRPr lang="de-DE" sz="3000" b="1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387" name="Foliennummernplatzhalter 4">
            <a:extLst>
              <a:ext uri="{FF2B5EF4-FFF2-40B4-BE49-F238E27FC236}">
                <a16:creationId xmlns:a16="http://schemas.microsoft.com/office/drawing/2014/main" id="{72455B30-891F-4321-A28B-144340B0C8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2F9531C2-0AD0-4D04-8AB1-FDABB8BDD021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76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326"/>
    </mc:Choice>
    <mc:Fallback xmlns="">
      <p:transition spd="slow" advTm="23332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0F19680-3756-48D7-A743-C17A9ED8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550" y="1556792"/>
            <a:ext cx="8216900" cy="4516437"/>
          </a:xfrm>
        </p:spPr>
        <p:txBody>
          <a:bodyPr/>
          <a:lstStyle/>
          <a:p>
            <a:pPr marL="0" marR="0" lvl="0" indent="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de-DE" sz="2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	Raumplanungs- und Baurecht </a:t>
            </a:r>
            <a:b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	</a:t>
            </a:r>
          </a:p>
          <a:p>
            <a:pPr marL="934385" marR="0" lvl="1" indent="-57150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032"/>
              </a:spcAft>
              <a:buClr>
                <a:srgbClr val="000000"/>
              </a:buClr>
              <a:buSzPct val="100000"/>
              <a:buFont typeface="+mj-lt"/>
              <a:buAutoNum type="alphaLcParenR"/>
              <a:tabLst/>
              <a:defRPr/>
            </a:pP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Raumordnung des Bundes (ROG)</a:t>
            </a:r>
          </a:p>
          <a:p>
            <a:pPr marL="934385" marR="0" lvl="1" indent="-57150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032"/>
              </a:spcAft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tabLst/>
              <a:defRPr/>
            </a:pP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Landesplanung BW (</a:t>
            </a:r>
            <a:r>
              <a:rPr kumimoji="0" lang="de-DE" sz="2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LPlG</a:t>
            </a: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BW)</a:t>
            </a:r>
          </a:p>
          <a:p>
            <a:pPr marL="934385" marR="0" lvl="1" indent="-57150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032"/>
              </a:spcAft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tabLst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Baurecht (BauGB, LBO)</a:t>
            </a:r>
          </a:p>
          <a:p>
            <a:pPr marL="934385" marR="0" lvl="1" indent="-571500" algn="l" defTabSz="407526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ts val="1032"/>
              </a:spcAft>
              <a:buClr>
                <a:srgbClr val="000000"/>
              </a:buClr>
              <a:buSzPct val="100000"/>
              <a:buFont typeface="Times New Roman" pitchFamily="16" charset="0"/>
              <a:buAutoNum type="alphaLcParenR"/>
              <a:tabLst/>
              <a:defRPr/>
            </a:pPr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Fachplanung (§§ 72 ff. VwVfG)</a:t>
            </a: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11045" indent="-311045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r>
              <a:rPr lang="de-DE" sz="2400" dirty="0">
                <a:ea typeface="+mn-ea"/>
              </a:rPr>
              <a:t> </a:t>
            </a: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b="1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71500" indent="-571500" defTabSz="407526" eaLnBrk="1" hangingPunct="1">
              <a:spcAft>
                <a:spcPts val="1293"/>
              </a:spcAft>
              <a:buFont typeface="Times New Roman" pitchFamily="16" charset="0"/>
              <a:buAutoNum type="arabicPeriod" startAt="2"/>
              <a:defRPr/>
            </a:pPr>
            <a:endParaRPr lang="de-DE" sz="3000" b="1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387" name="Foliennummernplatzhalter 4">
            <a:extLst>
              <a:ext uri="{FF2B5EF4-FFF2-40B4-BE49-F238E27FC236}">
                <a16:creationId xmlns:a16="http://schemas.microsoft.com/office/drawing/2014/main" id="{72455B30-891F-4321-A28B-144340B0C8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2F9531C2-0AD0-4D04-8AB1-FDABB8BDD021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22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232"/>
    </mc:Choice>
    <mc:Fallback xmlns="">
      <p:transition spd="slow" advTm="6723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BC34C17-F3C1-40BC-9817-F6601BE4D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516437"/>
          </a:xfrm>
        </p:spPr>
        <p:txBody>
          <a:bodyPr/>
          <a:lstStyle/>
          <a:p>
            <a:pPr marL="0" indent="0" defTabSz="407526" eaLnBrk="1" hangingPunct="1">
              <a:spcAft>
                <a:spcPts val="1293"/>
              </a:spcAft>
              <a:defRPr/>
            </a:pPr>
            <a:endParaRPr lang="de-DE" sz="2200" b="1" dirty="0">
              <a:solidFill>
                <a:schemeClr val="accent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0" defTabSz="407526" eaLnBrk="1" hangingPunct="1">
              <a:spcAft>
                <a:spcPts val="1293"/>
              </a:spcAft>
              <a:defRPr/>
            </a:pP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3.	Europäisches Verwaltungsrecht </a:t>
            </a:r>
            <a:b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Grundlage der EU-Verfassung (</a:t>
            </a:r>
            <a:r>
              <a:rPr lang="de-DE" sz="2200" dirty="0" err="1">
                <a:latin typeface="Times New Roman" pitchFamily="18" charset="0"/>
                <a:cs typeface="Times New Roman" pitchFamily="18" charset="0"/>
              </a:rPr>
              <a:t>zB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 Rechtsstaatlichkeit, Demokratie, Grundrechte in der EU)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Europäisierung des Allg. </a:t>
            </a:r>
            <a:r>
              <a:rPr lang="de-DE" sz="2200" b="1" dirty="0" err="1">
                <a:latin typeface="Times New Roman" pitchFamily="18" charset="0"/>
                <a:cs typeface="Times New Roman" pitchFamily="18" charset="0"/>
              </a:rPr>
              <a:t>VerwR</a:t>
            </a: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de-DE" sz="2200" dirty="0" err="1">
                <a:latin typeface="Times New Roman" pitchFamily="18" charset="0"/>
                <a:cs typeface="Times New Roman" pitchFamily="18" charset="0"/>
              </a:rPr>
              <a:t>zB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 Rückforderung unionsrechtswidriger Subventionen, Staatshaftung nach EU-Recht)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Eigenverwaltung der EU 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(Europäische Kommission, Agenturen, Ämter der EU)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Kooperationsverwaltung </a:t>
            </a:r>
            <a:r>
              <a:rPr lang="de-DE" sz="2200" dirty="0">
                <a:latin typeface="Times New Roman" pitchFamily="18" charset="0"/>
                <a:cs typeface="Times New Roman" pitchFamily="18" charset="0"/>
              </a:rPr>
              <a:t>(Zusammenwirken deutscher Behörden mit der EU-Verwaltung)</a:t>
            </a: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11045" indent="-311045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dirty="0">
              <a:ea typeface="+mn-ea"/>
            </a:endParaRPr>
          </a:p>
        </p:txBody>
      </p:sp>
      <p:sp>
        <p:nvSpPr>
          <p:cNvPr id="17411" name="Foliennummernplatzhalter 4">
            <a:extLst>
              <a:ext uri="{FF2B5EF4-FFF2-40B4-BE49-F238E27FC236}">
                <a16:creationId xmlns:a16="http://schemas.microsoft.com/office/drawing/2014/main" id="{CB6D8A34-3992-4719-B416-591206969B8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F5FE2AA0-F3DB-4B70-97D2-7CFED423A0F7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135"/>
    </mc:Choice>
    <mc:Fallback xmlns="">
      <p:transition spd="slow" advTm="187135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7BC34C17-F3C1-40BC-9817-F6601BE4D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16900" cy="4516437"/>
          </a:xfrm>
        </p:spPr>
        <p:txBody>
          <a:bodyPr/>
          <a:lstStyle/>
          <a:p>
            <a:pPr marL="0" indent="0" defTabSz="407526" eaLnBrk="1" hangingPunct="1">
              <a:spcAft>
                <a:spcPts val="1293"/>
              </a:spcAft>
              <a:defRPr/>
            </a:pPr>
            <a:endParaRPr lang="de-DE" sz="2200" b="1" dirty="0">
              <a:solidFill>
                <a:schemeClr val="accent2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indent="0" defTabSz="407526" eaLnBrk="1" hangingPunct="1">
              <a:spcAft>
                <a:spcPts val="1293"/>
              </a:spcAft>
              <a:defRPr/>
            </a:pP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4.</a:t>
            </a:r>
            <a:r>
              <a:rPr lang="de-DE" sz="2200" b="1" dirty="0"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Europäisches Prozessrecht </a:t>
            </a:r>
            <a:b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de-DE" sz="2200" b="1" dirty="0">
                <a:solidFill>
                  <a:schemeClr val="accent2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Rechtsschutz vor dem EGMR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Rechtsschutz vor dem EuGH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Rechtsschutz vor dem BVerfG</a:t>
            </a:r>
          </a:p>
          <a:p>
            <a:pPr marL="877235" lvl="1" indent="-514350" defTabSz="407526" eaLnBrk="1" hangingPunct="1">
              <a:spcAft>
                <a:spcPts val="1032"/>
              </a:spcAft>
              <a:buFont typeface="Times New Roman" pitchFamily="16" charset="0"/>
              <a:buAutoNum type="alphaLcParenR"/>
              <a:defRPr/>
            </a:pPr>
            <a:r>
              <a:rPr lang="de-DE" sz="2200" b="1" dirty="0">
                <a:latin typeface="Times New Roman" pitchFamily="18" charset="0"/>
                <a:cs typeface="Times New Roman" pitchFamily="18" charset="0"/>
              </a:rPr>
              <a:t>Europäisierung des nationalen Verwaltungsprozessrechts</a:t>
            </a:r>
          </a:p>
          <a:p>
            <a:pPr marL="311045" indent="-311045" defTabSz="407526" eaLnBrk="1" hangingPunct="1">
              <a:spcAft>
                <a:spcPts val="1293"/>
              </a:spcAft>
              <a:buFont typeface="Times New Roman" pitchFamily="16" charset="0"/>
              <a:buNone/>
              <a:defRPr/>
            </a:pPr>
            <a:endParaRPr lang="de-DE" sz="2400" dirty="0">
              <a:ea typeface="+mn-ea"/>
            </a:endParaRPr>
          </a:p>
        </p:txBody>
      </p:sp>
      <p:sp>
        <p:nvSpPr>
          <p:cNvPr id="17411" name="Foliennummernplatzhalter 4">
            <a:extLst>
              <a:ext uri="{FF2B5EF4-FFF2-40B4-BE49-F238E27FC236}">
                <a16:creationId xmlns:a16="http://schemas.microsoft.com/office/drawing/2014/main" id="{CB6D8A34-3992-4719-B416-591206969B8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F5FE2AA0-F3DB-4B70-97D2-7CFED423A0F7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0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311"/>
    </mc:Choice>
    <mc:Fallback xmlns="">
      <p:transition spd="slow" advTm="11331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28D595-B11C-48F5-B1FD-5488B3406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30376"/>
            <a:ext cx="4320480" cy="4516437"/>
          </a:xfrm>
        </p:spPr>
        <p:txBody>
          <a:bodyPr/>
          <a:lstStyle/>
          <a:p>
            <a:pPr marL="571500" indent="-571500" eaLnBrk="1" hangingPunct="1"/>
            <a:r>
              <a:rPr lang="de-DE" altLang="de-DE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Vorteile	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Spannende &amp; gemeinwohlrelevante Themen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Überschaubarer Aufwand wegen großer Überschneidung mit dem Stoff der FG-Übung und dem Staatsexamen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Gute Noten durch gute Betreuung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  <a:tabLst>
                <a:tab pos="452438" algn="l"/>
              </a:tabLst>
            </a:pP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Beruf später Europa und die Welt retten, </a:t>
            </a:r>
            <a:r>
              <a:rPr lang="de-DE" altLang="de-DE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</a:t>
            </a:r>
            <a:r>
              <a:rPr lang="de-DE" alt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vor der Rechtsstaatskrise und der Klimakrise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  <a:tabLst>
                <a:tab pos="452438" algn="l"/>
              </a:tabLst>
            </a:pPr>
            <a:endParaRPr lang="de-DE" alt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/>
            <a:endParaRPr lang="de-DE" altLang="de-D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Foliennummernplatzhalter 11">
            <a:extLst>
              <a:ext uri="{FF2B5EF4-FFF2-40B4-BE49-F238E27FC236}">
                <a16:creationId xmlns:a16="http://schemas.microsoft.com/office/drawing/2014/main" id="{8E6D3529-131E-4D02-8B1F-EF98766301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9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742950" indent="-285750" eaLnBrk="0" hangingPunct="0">
              <a:lnSpc>
                <a:spcPct val="93000"/>
              </a:lnSpc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5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1143000" indent="-228600" eaLnBrk="0" hangingPunct="0">
              <a:lnSpc>
                <a:spcPct val="93000"/>
              </a:lnSpc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600200" indent="-228600" eaLnBrk="0" hangingPunct="0">
              <a:lnSpc>
                <a:spcPct val="93000"/>
              </a:lnSpc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2057400" indent="-228600" eaLnBrk="0" hangingPunct="0">
              <a:lnSpc>
                <a:spcPct val="93000"/>
              </a:lnSpc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fld id="{592D385F-0E7C-4EBF-8768-7D487505E0D4}" type="slidenum">
              <a:rPr lang="de-DE" altLang="de-DE" sz="18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de-DE" altLang="de-DE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Inhaltsplatzhalter 5">
            <a:extLst>
              <a:ext uri="{FF2B5EF4-FFF2-40B4-BE49-F238E27FC236}">
                <a16:creationId xmlns:a16="http://schemas.microsoft.com/office/drawing/2014/main" id="{2EC9E08E-A996-B7BA-48A1-0F7BC5E0123E}"/>
              </a:ext>
            </a:extLst>
          </p:cNvPr>
          <p:cNvSpPr txBox="1">
            <a:spLocks/>
          </p:cNvSpPr>
          <p:nvPr/>
        </p:nvSpPr>
        <p:spPr bwMode="auto">
          <a:xfrm>
            <a:off x="4644008" y="1725358"/>
            <a:ext cx="4320480" cy="451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5471" rIns="0" bIns="0" numCol="1" anchor="t" anchorCtr="0" compatLnSpc="1">
            <a:prstTxWarp prst="textNoShape">
              <a:avLst/>
            </a:prstTxWarp>
          </a:bodyPr>
          <a:lstStyle>
            <a:lvl1pPr marL="309563" indent="-309563" algn="l" defTabSz="4064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900">
                <a:solidFill>
                  <a:srgbClr val="000000"/>
                </a:solidFill>
                <a:latin typeface="+mn-lt"/>
                <a:ea typeface="Arial Unicode MS" pitchFamily="34" charset="-128"/>
                <a:cs typeface="+mn-cs"/>
              </a:defRPr>
            </a:lvl1pPr>
            <a:lvl2pPr marL="673100" indent="-258763" algn="l" defTabSz="4064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500">
                <a:solidFill>
                  <a:srgbClr val="000000"/>
                </a:solidFill>
                <a:latin typeface="+mn-lt"/>
                <a:ea typeface="Arial Unicode MS" pitchFamily="34" charset="-128"/>
                <a:cs typeface="+mn-cs"/>
              </a:defRPr>
            </a:lvl2pPr>
            <a:lvl3pPr marL="1036638" indent="-206375" algn="l" defTabSz="4064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>
                <a:solidFill>
                  <a:srgbClr val="000000"/>
                </a:solidFill>
                <a:latin typeface="+mn-lt"/>
                <a:ea typeface="Arial Unicode MS" pitchFamily="34" charset="-128"/>
                <a:cs typeface="+mn-cs"/>
              </a:defRPr>
            </a:lvl3pPr>
            <a:lvl4pPr marL="1450975" indent="-206375" algn="l" defTabSz="4064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Arial Unicode MS" pitchFamily="34" charset="-128"/>
                <a:cs typeface="+mn-cs"/>
              </a:defRPr>
            </a:lvl4pPr>
            <a:lvl5pPr marL="1865313" indent="-206375" algn="l" defTabSz="406400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6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000000"/>
                </a:solidFill>
                <a:latin typeface="+mn-lt"/>
                <a:ea typeface="Arial Unicode MS" pitchFamily="34" charset="-128"/>
                <a:cs typeface="+mn-cs"/>
              </a:defRPr>
            </a:lvl5pPr>
            <a:lvl6pPr marL="2280994" indent="-207363" algn="l" defTabSz="407526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cs typeface="+mn-cs"/>
              </a:defRPr>
            </a:lvl6pPr>
            <a:lvl7pPr marL="2695720" indent="-207363" algn="l" defTabSz="407526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cs typeface="+mn-cs"/>
              </a:defRPr>
            </a:lvl7pPr>
            <a:lvl8pPr marL="3110446" indent="-207363" algn="l" defTabSz="407526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cs typeface="+mn-cs"/>
              </a:defRPr>
            </a:lvl8pPr>
            <a:lvl9pPr marL="3525172" indent="-207363" algn="l" defTabSz="407526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ts val="261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571500" indent="-571500" eaLnBrk="1" hangingPunct="1"/>
            <a:r>
              <a:rPr lang="de-DE" altLang="de-DE" sz="3200" b="1" i="1" kern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Nachteil	</a:t>
            </a:r>
          </a:p>
          <a:p>
            <a:pPr marL="452438" lvl="1" indent="-276225" eaLnBrk="1" hangingPunct="1">
              <a:buFont typeface="Arial" panose="020B0604020202020204" pitchFamily="34" charset="0"/>
              <a:buChar char="•"/>
            </a:pPr>
            <a:r>
              <a:rPr lang="de-DE" altLang="de-DE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Freunde/Freundinnen fragen Euch regelmäßig, ob Verwaltungsrecht nicht super trocken ist</a:t>
            </a:r>
          </a:p>
          <a:p>
            <a:pPr marL="571500" indent="-571500" eaLnBrk="1" hangingPunct="1"/>
            <a:endParaRPr lang="de-DE" altLang="de-DE" sz="30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eaLnBrk="1" hangingPunct="1"/>
            <a:endParaRPr lang="de-DE" altLang="de-DE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265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678"/>
    </mc:Choice>
    <mc:Fallback xmlns="">
      <p:transition spd="slow" advTm="48678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chwerpunkt 3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Kahl</Template>
  <TotalTime>0</TotalTime>
  <Words>345</Words>
  <Application>Microsoft Office PowerPoint</Application>
  <PresentationFormat>Bildschirmpräsentation (4:3)</PresentationFormat>
  <Paragraphs>70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Timesnewroman</vt:lpstr>
      <vt:lpstr>Benutzerdefiniertes Design</vt:lpstr>
      <vt:lpstr>schwerpunkt 3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TU Wien - Studentenversion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Lisa Ruess</dc:creator>
  <cp:lastModifiedBy>Kahl, Wolfgang</cp:lastModifiedBy>
  <cp:revision>38</cp:revision>
  <dcterms:created xsi:type="dcterms:W3CDTF">2015-10-02T16:39:52Z</dcterms:created>
  <dcterms:modified xsi:type="dcterms:W3CDTF">2025-10-13T10:28:48Z</dcterms:modified>
</cp:coreProperties>
</file>